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6"/>
  </p:notesMasterIdLst>
  <p:sldIdLst>
    <p:sldId id="266" r:id="rId2"/>
    <p:sldId id="267" r:id="rId3"/>
    <p:sldId id="327" r:id="rId4"/>
    <p:sldId id="328" r:id="rId5"/>
    <p:sldId id="268" r:id="rId6"/>
    <p:sldId id="270" r:id="rId7"/>
    <p:sldId id="329" r:id="rId8"/>
    <p:sldId id="330" r:id="rId9"/>
    <p:sldId id="331" r:id="rId10"/>
    <p:sldId id="321" r:id="rId11"/>
    <p:sldId id="322" r:id="rId12"/>
    <p:sldId id="323" r:id="rId13"/>
    <p:sldId id="324" r:id="rId14"/>
    <p:sldId id="325" r:id="rId15"/>
    <p:sldId id="318" r:id="rId16"/>
    <p:sldId id="320" r:id="rId17"/>
    <p:sldId id="316" r:id="rId18"/>
    <p:sldId id="317" r:id="rId19"/>
    <p:sldId id="319" r:id="rId20"/>
    <p:sldId id="278" r:id="rId21"/>
    <p:sldId id="294" r:id="rId22"/>
    <p:sldId id="295" r:id="rId23"/>
    <p:sldId id="301" r:id="rId24"/>
    <p:sldId id="308" r:id="rId25"/>
    <p:sldId id="306" r:id="rId26"/>
    <p:sldId id="277" r:id="rId27"/>
    <p:sldId id="297" r:id="rId28"/>
    <p:sldId id="303" r:id="rId29"/>
    <p:sldId id="298" r:id="rId30"/>
    <p:sldId id="302" r:id="rId31"/>
    <p:sldId id="304" r:id="rId32"/>
    <p:sldId id="285" r:id="rId33"/>
    <p:sldId id="307" r:id="rId34"/>
    <p:sldId id="312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9711F4F-1C22-4691-9C1E-0D1E9E66A721}">
          <p14:sldIdLst>
            <p14:sldId id="266"/>
            <p14:sldId id="267"/>
            <p14:sldId id="327"/>
            <p14:sldId id="328"/>
            <p14:sldId id="268"/>
            <p14:sldId id="270"/>
            <p14:sldId id="329"/>
            <p14:sldId id="330"/>
            <p14:sldId id="331"/>
            <p14:sldId id="321"/>
            <p14:sldId id="322"/>
            <p14:sldId id="323"/>
            <p14:sldId id="324"/>
            <p14:sldId id="325"/>
            <p14:sldId id="318"/>
            <p14:sldId id="320"/>
            <p14:sldId id="316"/>
            <p14:sldId id="317"/>
            <p14:sldId id="319"/>
            <p14:sldId id="278"/>
            <p14:sldId id="294"/>
            <p14:sldId id="295"/>
            <p14:sldId id="301"/>
            <p14:sldId id="308"/>
            <p14:sldId id="306"/>
            <p14:sldId id="277"/>
            <p14:sldId id="297"/>
            <p14:sldId id="303"/>
            <p14:sldId id="298"/>
            <p14:sldId id="302"/>
          </p14:sldIdLst>
        </p14:section>
        <p14:section name="Раздел без заголовка" id="{BE7842D1-5BFA-412E-877A-00BA4BB16C7D}">
          <p14:sldIdLst>
            <p14:sldId id="304"/>
            <p14:sldId id="285"/>
            <p14:sldId id="307"/>
            <p14:sldId id="31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88151" autoAdjust="0"/>
  </p:normalViewPr>
  <p:slideViewPr>
    <p:cSldViewPr>
      <p:cViewPr>
        <p:scale>
          <a:sx n="84" d="100"/>
          <a:sy n="84" d="100"/>
        </p:scale>
        <p:origin x="-1416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7272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Заметки 1048657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r>
              <a:rPr lang="zh-CN" altLang="en-US"/>
              <a:t>Как дела</a:t>
            </a:r>
          </a:p>
        </p:txBody>
      </p:sp>
    </p:spTree>
    <p:extLst>
      <p:ext uri="{BB962C8B-B14F-4D97-AF65-F5344CB8AC3E}">
        <p14:creationId xmlns:p14="http://schemas.microsoft.com/office/powerpoint/2010/main" val="906696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1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78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9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59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4860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4860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0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30" name="Группа 8"/>
          <p:cNvGrpSpPr/>
          <p:nvPr userDrawn="1"/>
        </p:nvGrpSpPr>
        <p:grpSpPr>
          <a:xfrm>
            <a:off x="0" y="-1"/>
            <a:ext cx="9144000" cy="274321"/>
            <a:chOff x="0" y="-1"/>
            <a:chExt cx="9144000" cy="274321"/>
          </a:xfrm>
        </p:grpSpPr>
        <p:pic>
          <p:nvPicPr>
            <p:cNvPr id="2097166" name="Рисунок 7"/>
            <p:cNvPicPr>
              <a:picLocks noChangeAspect="1"/>
            </p:cNvPicPr>
            <p:nvPr userDrawn="1"/>
          </p:nvPicPr>
          <p:blipFill>
            <a:blip r:embed="rId2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67" name="Рисунок 9"/>
            <p:cNvPicPr>
              <a:picLocks noChangeAspect="1"/>
            </p:cNvPicPr>
            <p:nvPr userDrawn="1"/>
          </p:nvPicPr>
          <p:blipFill>
            <a:blip r:embed="rId2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grpSp>
        <p:nvGrpSpPr>
          <p:cNvPr id="31" name="Группа 11"/>
          <p:cNvGrpSpPr/>
          <p:nvPr userDrawn="1"/>
        </p:nvGrpSpPr>
        <p:grpSpPr>
          <a:xfrm>
            <a:off x="0" y="6583679"/>
            <a:ext cx="9144000" cy="274321"/>
            <a:chOff x="0" y="-1"/>
            <a:chExt cx="9144000" cy="274321"/>
          </a:xfrm>
        </p:grpSpPr>
        <p:pic>
          <p:nvPicPr>
            <p:cNvPr id="2097168" name="Рисунок 12"/>
            <p:cNvPicPr>
              <a:picLocks noChangeAspect="1"/>
            </p:cNvPicPr>
            <p:nvPr userDrawn="1"/>
          </p:nvPicPr>
          <p:blipFill>
            <a:blip r:embed="rId2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69" name="Рисунок 13"/>
            <p:cNvPicPr>
              <a:picLocks noChangeAspect="1"/>
            </p:cNvPicPr>
            <p:nvPr userDrawn="1"/>
          </p:nvPicPr>
          <p:blipFill>
            <a:blip r:embed="rId2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pic>
        <p:nvPicPr>
          <p:cNvPr id="2097170" name="Рисунок 14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 rot="16200000">
            <a:off x="6758935" y="3294888"/>
            <a:ext cx="4501905" cy="268225"/>
          </a:xfrm>
          <a:prstGeom prst="rect">
            <a:avLst/>
          </a:prstGeom>
        </p:spPr>
      </p:pic>
      <p:pic>
        <p:nvPicPr>
          <p:cNvPr id="2097171" name="Рисунок 15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 rot="5400000" flipH="1">
            <a:off x="-2116840" y="3294888"/>
            <a:ext cx="4501905" cy="268225"/>
          </a:xfrm>
          <a:prstGeom prst="rect">
            <a:avLst/>
          </a:prstGeom>
        </p:spPr>
      </p:pic>
      <p:pic>
        <p:nvPicPr>
          <p:cNvPr id="2097172" name="Picture 4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53" y="70103"/>
            <a:ext cx="3983015" cy="6717793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8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59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0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2097159" name="Picture 2"/>
          <p:cNvPicPr>
            <a:picLocks noChangeAspect="1" noChangeArrowheads="1"/>
          </p:cNvPicPr>
          <p:nvPr userDrawn="1"/>
        </p:nvPicPr>
        <p:blipFill>
          <a:blip r:embed="rId2" cstate="email"/>
          <a:stretch>
            <a:fillRect/>
          </a:stretch>
        </p:blipFill>
        <p:spPr bwMode="auto">
          <a:xfrm>
            <a:off x="0" y="2972743"/>
            <a:ext cx="2121057" cy="3577256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6" name="Группа 7"/>
          <p:cNvGrpSpPr/>
          <p:nvPr userDrawn="1"/>
        </p:nvGrpSpPr>
        <p:grpSpPr>
          <a:xfrm>
            <a:off x="0" y="-1"/>
            <a:ext cx="9144000" cy="274321"/>
            <a:chOff x="0" y="-1"/>
            <a:chExt cx="9144000" cy="274321"/>
          </a:xfrm>
        </p:grpSpPr>
        <p:pic>
          <p:nvPicPr>
            <p:cNvPr id="2097160" name="Рисунок 8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61" name="Рисунок 9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grpSp>
        <p:nvGrpSpPr>
          <p:cNvPr id="27" name="Группа 10"/>
          <p:cNvGrpSpPr/>
          <p:nvPr userDrawn="1"/>
        </p:nvGrpSpPr>
        <p:grpSpPr>
          <a:xfrm>
            <a:off x="0" y="6583679"/>
            <a:ext cx="9144000" cy="274321"/>
            <a:chOff x="0" y="-1"/>
            <a:chExt cx="9144000" cy="274321"/>
          </a:xfrm>
        </p:grpSpPr>
        <p:pic>
          <p:nvPicPr>
            <p:cNvPr id="2097162" name="Рисунок 11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63" name="Рисунок 12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pic>
        <p:nvPicPr>
          <p:cNvPr id="2097164" name="Рисунок 13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 rot="5400000" flipH="1">
            <a:off x="-2116840" y="3294888"/>
            <a:ext cx="4501905" cy="268225"/>
          </a:xfrm>
          <a:prstGeom prst="rect">
            <a:avLst/>
          </a:prstGeom>
        </p:spPr>
      </p:pic>
      <p:pic>
        <p:nvPicPr>
          <p:cNvPr id="2097165" name="Рисунок 14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 rot="16200000">
            <a:off x="6758935" y="3294888"/>
            <a:ext cx="4501905" cy="2682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4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58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58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2097152" name="Picture 2"/>
          <p:cNvPicPr>
            <a:picLocks noChangeAspect="1" noChangeArrowheads="1"/>
          </p:cNvPicPr>
          <p:nvPr userDrawn="1"/>
        </p:nvPicPr>
        <p:blipFill>
          <a:blip r:embed="rId2" cstate="email"/>
          <a:stretch>
            <a:fillRect/>
          </a:stretch>
        </p:blipFill>
        <p:spPr bwMode="auto">
          <a:xfrm flipH="1">
            <a:off x="7049336" y="3010825"/>
            <a:ext cx="2121057" cy="3577256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19" name="Группа 7"/>
          <p:cNvGrpSpPr/>
          <p:nvPr userDrawn="1"/>
        </p:nvGrpSpPr>
        <p:grpSpPr>
          <a:xfrm>
            <a:off x="0" y="-1"/>
            <a:ext cx="9144000" cy="274321"/>
            <a:chOff x="0" y="-1"/>
            <a:chExt cx="9144000" cy="274321"/>
          </a:xfrm>
        </p:grpSpPr>
        <p:pic>
          <p:nvPicPr>
            <p:cNvPr id="2097153" name="Рисунок 8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54" name="Рисунок 9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grpSp>
        <p:nvGrpSpPr>
          <p:cNvPr id="20" name="Группа 10"/>
          <p:cNvGrpSpPr/>
          <p:nvPr userDrawn="1"/>
        </p:nvGrpSpPr>
        <p:grpSpPr>
          <a:xfrm>
            <a:off x="0" y="6583679"/>
            <a:ext cx="9144000" cy="274321"/>
            <a:chOff x="0" y="-1"/>
            <a:chExt cx="9144000" cy="274321"/>
          </a:xfrm>
        </p:grpSpPr>
        <p:pic>
          <p:nvPicPr>
            <p:cNvPr id="2097155" name="Рисунок 11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0" y="6095"/>
              <a:ext cx="4501905" cy="268225"/>
            </a:xfrm>
            <a:prstGeom prst="rect">
              <a:avLst/>
            </a:prstGeom>
          </p:spPr>
        </p:pic>
        <p:pic>
          <p:nvPicPr>
            <p:cNvPr id="2097156" name="Рисунок 12"/>
            <p:cNvPicPr>
              <a:picLocks noChangeAspect="1"/>
            </p:cNvPicPr>
            <p:nvPr userDrawn="1"/>
          </p:nvPicPr>
          <p:blipFill>
            <a:blip r:embed="rId3" cstate="email"/>
            <a:stretch>
              <a:fillRect/>
            </a:stretch>
          </p:blipFill>
          <p:spPr>
            <a:xfrm>
              <a:off x="4642095" y="-1"/>
              <a:ext cx="4501905" cy="268225"/>
            </a:xfrm>
            <a:prstGeom prst="rect">
              <a:avLst/>
            </a:prstGeom>
          </p:spPr>
        </p:pic>
      </p:grpSp>
      <p:pic>
        <p:nvPicPr>
          <p:cNvPr id="2097157" name="Рисунок 13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 rot="5400000" flipH="1">
            <a:off x="-2116840" y="3294888"/>
            <a:ext cx="4501905" cy="268225"/>
          </a:xfrm>
          <a:prstGeom prst="rect">
            <a:avLst/>
          </a:prstGeom>
        </p:spPr>
      </p:pic>
      <p:pic>
        <p:nvPicPr>
          <p:cNvPr id="2097158" name="Рисунок 14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 rot="16200000">
            <a:off x="6758935" y="3294888"/>
            <a:ext cx="4501905" cy="2682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0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1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2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1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6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17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8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19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0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21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2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3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50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1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8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9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4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4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45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4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3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4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62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Рамка 8"/>
          <p:cNvSpPr/>
          <p:nvPr userDrawn="1"/>
        </p:nvSpPr>
        <p:spPr>
          <a:xfrm>
            <a:off x="0" y="0"/>
            <a:ext cx="9144000" cy="6857999"/>
          </a:xfrm>
          <a:prstGeom prst="frame">
            <a:avLst>
              <a:gd name="adj1" fmla="val 3567"/>
            </a:avLst>
          </a:prstGeom>
          <a:blipFill dpi="0" rotWithShape="1">
            <a:blip r:embed="rId14" cstate="email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4857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8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9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04858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48582" name="Прямоугольник 6"/>
          <p:cNvSpPr/>
          <p:nvPr userDrawn="1"/>
        </p:nvSpPr>
        <p:spPr>
          <a:xfrm>
            <a:off x="-36576" y="6675786"/>
            <a:ext cx="944880" cy="2311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kern="1200" dirty="0" smtClean="0">
                <a:solidFill>
                  <a:srgbClr val="C0000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© </a:t>
            </a:r>
            <a:r>
              <a:rPr lang="en-US" sz="1000" kern="1200" dirty="0" err="1" smtClean="0">
                <a:solidFill>
                  <a:srgbClr val="C0000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FokinaLidia</a:t>
            </a:r>
            <a:endParaRPr lang="ru-RU" sz="1000" kern="1200" dirty="0">
              <a:solidFill>
                <a:srgbClr val="C00000"/>
              </a:solidFill>
              <a:effectLst/>
              <a:latin typeface="Alexandra Zeferino One" pitchFamily="66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Подзаголовок 2"/>
          <p:cNvSpPr txBox="1"/>
          <p:nvPr/>
        </p:nvSpPr>
        <p:spPr>
          <a:xfrm>
            <a:off x="3131840" y="4365104"/>
            <a:ext cx="5760640" cy="19217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2400" i="1" dirty="0" smtClean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1048608" name="Заголовок 5"/>
          <p:cNvSpPr txBox="1"/>
          <p:nvPr/>
        </p:nvSpPr>
        <p:spPr>
          <a:xfrm>
            <a:off x="2771800" y="1988275"/>
            <a:ext cx="5976664" cy="175432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3600" b="1" i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Рекомендации родителям по артикуляционной гимнастике</a:t>
            </a:r>
            <a:endParaRPr lang="ru-RU" sz="3600" b="1" i="1" dirty="0">
              <a:ln w="19050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rgbClr val="FF0000"/>
                </a:solidFill>
              </a:rPr>
              <a:t>Артикуляционная гимнастика </a:t>
            </a:r>
            <a:r>
              <a:rPr lang="ru-RU" altLang="ru-RU" sz="2800" dirty="0">
                <a:solidFill>
                  <a:srgbClr val="FF0000"/>
                </a:solidFill>
              </a:rPr>
              <a:t/>
            </a:r>
            <a:br>
              <a:rPr lang="ru-RU" altLang="ru-RU" sz="2800" dirty="0">
                <a:solidFill>
                  <a:srgbClr val="FF0000"/>
                </a:solidFill>
              </a:rPr>
            </a:br>
            <a:r>
              <a:rPr lang="ru-RU" altLang="ru-RU" sz="2800" dirty="0"/>
              <a:t>– это выполнение специально подобранных (с учетом возраста и индивидуальных возможностей ребёнка) логопедом упражнений подвижными речевыми органами (губами, нижней челюстью, языком) и мимическими мышцами, которые направлены на развитие у него недостаточных или отсутствующих артикуляционных  движений.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352928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 произносим правильно и четко звуки родного языка благодаря хорошей работе артикуляционного аппарата, его подвижности и дифференцированной работе различных органов. В нашей речи звуки быстро сменяют друг друга, поэтому нужно уметь быстро менять положение органов артикуляционного аппарата.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Артикуляционный аппарат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развивается у ребенка не сразу, а постепенно в течение жизни малыша и его речевой практики.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Для всех детей дошкольного возраста полезны артикуляционные упражнения, которые способствуют формированию точных, четких, дифференцированных движений органов артикуляционного аппарата. Для этого используется 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артикуляционная гимнастика.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Цель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артикуляционной гимнастики – 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отработка определенных положений органов артикуляционного аппарата, необходимых для правильного произношения звуков родного языка; развитие подвижности, точности,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координированности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дифференцированности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движений органов артикуляционного аппарата.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623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35292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Причины, по которым необходимо заниматься артикуляционной гимнастикой.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Благодаря своевременным занятиям артикуляционной гимнастикой и упражнениями по развитию речевого слуха некоторые дети сами могут научиться говорить чисто и правильно, без помощи специалиста.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со сложными нарушениями звукопроизношения смогут быстрее преодолеть свои речевые дефекты, когда с ними начнёт заниматься логопед: их мышцы будут уже подготовлены.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Артикуляционная гимнастика очень полезна также детям с правильным, но вялым звукопроизношением, про которых говорят, что у них «каша во рту».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артикуляционной гимнастикой позволят всем - и детям, и взрослым - научиться говорить правильно, чётко и красиво. Надо помнить, что чёткое произношение звуков является основой при обучении письму на начальном этапе.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006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1"/>
            <a:ext cx="77768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FF0000"/>
                </a:solidFill>
              </a:rPr>
              <a:t>Затруднения, встречающиеся у детей:</a:t>
            </a:r>
            <a:r>
              <a:rPr lang="ru-RU" altLang="ru-RU" sz="2800" dirty="0"/>
              <a:t/>
            </a:r>
            <a:br>
              <a:rPr lang="ru-RU" altLang="ru-RU" sz="2800" dirty="0"/>
            </a:br>
            <a:r>
              <a:rPr lang="ru-RU" altLang="ru-RU" sz="2800" dirty="0"/>
              <a:t>  </a:t>
            </a:r>
            <a:r>
              <a:rPr lang="ru-RU" altLang="ru-RU" sz="2800" dirty="0">
                <a:solidFill>
                  <a:srgbClr val="FF0000"/>
                </a:solidFill>
              </a:rPr>
              <a:t>*</a:t>
            </a:r>
            <a:r>
              <a:rPr lang="ru-RU" altLang="ru-RU" sz="2800" dirty="0"/>
              <a:t> </a:t>
            </a:r>
            <a:r>
              <a:rPr lang="ru-RU" altLang="ru-RU" sz="2800" b="1" dirty="0"/>
              <a:t>поднимание языка к нёбу </a:t>
            </a:r>
            <a:r>
              <a:rPr lang="ru-RU" altLang="ru-RU" sz="2800" dirty="0"/>
              <a:t>(</a:t>
            </a:r>
            <a:r>
              <a:rPr lang="ru-RU" altLang="ru-RU" sz="2800" i="1" dirty="0"/>
              <a:t>может быть связано с    укороченной подъязычной связкой или слабостью его продольных или поперечных мышц);</a:t>
            </a:r>
          </a:p>
          <a:p>
            <a:pPr algn="ctr"/>
            <a:r>
              <a:rPr lang="ru-RU" altLang="ru-RU" sz="2800" dirty="0">
                <a:solidFill>
                  <a:srgbClr val="FF0000"/>
                </a:solidFill>
              </a:rPr>
              <a:t>* </a:t>
            </a:r>
            <a:r>
              <a:rPr lang="ru-RU" altLang="ru-RU" sz="2800" b="1" dirty="0" err="1"/>
              <a:t>прогибание</a:t>
            </a:r>
            <a:r>
              <a:rPr lang="ru-RU" altLang="ru-RU" sz="2800" b="1" dirty="0"/>
              <a:t> языка посередине или сужение по краям </a:t>
            </a:r>
            <a:r>
              <a:rPr lang="ru-RU" altLang="ru-RU" sz="2800" i="1" dirty="0"/>
              <a:t>(обусловлено слабостью боковых мышц языка);</a:t>
            </a:r>
            <a:r>
              <a:rPr lang="ru-RU" altLang="ru-RU" sz="2800" dirty="0"/>
              <a:t/>
            </a:r>
            <a:br>
              <a:rPr lang="ru-RU" altLang="ru-RU" sz="2800" dirty="0"/>
            </a:br>
            <a:r>
              <a:rPr lang="ru-RU" altLang="ru-RU" sz="2800" dirty="0"/>
              <a:t> </a:t>
            </a:r>
            <a:r>
              <a:rPr lang="ru-RU" altLang="ru-RU" sz="2800" dirty="0">
                <a:solidFill>
                  <a:srgbClr val="FF0000"/>
                </a:solidFill>
              </a:rPr>
              <a:t>*</a:t>
            </a:r>
            <a:r>
              <a:rPr lang="ru-RU" altLang="ru-RU" sz="2800" b="1" dirty="0"/>
              <a:t>чередование нескольких движений</a:t>
            </a:r>
            <a:r>
              <a:rPr lang="ru-RU" altLang="ru-RU" sz="2800" dirty="0"/>
              <a:t>;</a:t>
            </a:r>
            <a:br>
              <a:rPr lang="ru-RU" altLang="ru-RU" sz="2800" dirty="0"/>
            </a:br>
            <a:r>
              <a:rPr lang="ru-RU" altLang="ru-RU" sz="2800" dirty="0">
                <a:solidFill>
                  <a:srgbClr val="FF0000"/>
                </a:solidFill>
              </a:rPr>
              <a:t> * </a:t>
            </a:r>
            <a:r>
              <a:rPr lang="ru-RU" altLang="ru-RU" sz="2800" b="1" dirty="0"/>
              <a:t>выполнение упражнений в сочетании с   правильным дыханием.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84887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>
                <a:solidFill>
                  <a:srgbClr val="FF0000"/>
                </a:solidFill>
              </a:rPr>
              <a:t>Рекомендации к проведению упражнений:</a:t>
            </a:r>
            <a:r>
              <a:rPr lang="ru-RU" altLang="ru-RU" sz="2400" dirty="0"/>
              <a:t/>
            </a:r>
            <a:br>
              <a:rPr lang="ru-RU" altLang="ru-RU" sz="2400" dirty="0"/>
            </a:br>
            <a:r>
              <a:rPr lang="ru-RU" altLang="ru-RU" sz="2400" dirty="0">
                <a:solidFill>
                  <a:srgbClr val="FF0000"/>
                </a:solidFill>
              </a:rPr>
              <a:t>*</a:t>
            </a:r>
            <a:r>
              <a:rPr lang="ru-RU" altLang="ru-RU" sz="2400" dirty="0"/>
              <a:t>  Сначала упражнения выполняются медленно, перед зеркалом.</a:t>
            </a:r>
            <a:br>
              <a:rPr lang="ru-RU" altLang="ru-RU" sz="2400" dirty="0"/>
            </a:br>
            <a:r>
              <a:rPr lang="ru-RU" altLang="ru-RU" sz="2400" dirty="0">
                <a:solidFill>
                  <a:srgbClr val="FF0000"/>
                </a:solidFill>
              </a:rPr>
              <a:t>* </a:t>
            </a:r>
            <a:r>
              <a:rPr lang="ru-RU" altLang="ru-RU" sz="2400" dirty="0"/>
              <a:t> Затем темп увеличивается и упражнения выполняются под счёт. Следим за правильностью выполнения упражнений.</a:t>
            </a:r>
            <a:br>
              <a:rPr lang="ru-RU" altLang="ru-RU" sz="2400" dirty="0"/>
            </a:br>
            <a:r>
              <a:rPr lang="ru-RU" altLang="ru-RU" sz="2400" dirty="0">
                <a:solidFill>
                  <a:srgbClr val="FF0000"/>
                </a:solidFill>
              </a:rPr>
              <a:t>* </a:t>
            </a:r>
            <a:r>
              <a:rPr lang="ru-RU" altLang="ru-RU" sz="2400" dirty="0"/>
              <a:t> Заниматься лучше 2 раза в день (утром и вечером) 5 – 7 минут, в зависимости от возраста и усидчивости ребёнка.</a:t>
            </a:r>
            <a:br>
              <a:rPr lang="ru-RU" altLang="ru-RU" sz="2400" dirty="0"/>
            </a:br>
            <a:r>
              <a:rPr lang="ru-RU" altLang="ru-RU" sz="2400" dirty="0">
                <a:solidFill>
                  <a:srgbClr val="FF0000"/>
                </a:solidFill>
              </a:rPr>
              <a:t>*</a:t>
            </a:r>
            <a:r>
              <a:rPr lang="ru-RU" altLang="ru-RU" sz="2400" dirty="0"/>
              <a:t>  Если во время занятий язычок ребёнка дрожит, слишком   напряжён, отклоняется в сторону и ребёнок не может удержать нужное положение языка даже короткое время, требуется </a:t>
            </a:r>
            <a:r>
              <a:rPr lang="ru-RU" altLang="ru-RU" sz="2800" dirty="0"/>
              <a:t>специальный массаж</a:t>
            </a:r>
            <a:r>
              <a:rPr lang="ru-RU" altLang="ru-RU" sz="2800" dirty="0" smtClean="0"/>
              <a:t>.</a:t>
            </a:r>
          </a:p>
          <a:p>
            <a:r>
              <a:rPr lang="ru-RU" altLang="ru-RU" sz="2800" dirty="0">
                <a:solidFill>
                  <a:srgbClr val="FF0000"/>
                </a:solidFill>
              </a:rPr>
              <a:t>* </a:t>
            </a:r>
            <a:r>
              <a:rPr lang="ru-RU" sz="2400" dirty="0" smtClean="0"/>
              <a:t>Помните: гимнастика не должна ребёнку надоедать. Следите, чтобы он от неё не уставал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81732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Комплекс №1 артикуляционных упражнений 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dirty="0"/>
              <a:t>к постановке «свистящих »звуков С,З, </a:t>
            </a:r>
            <a:r>
              <a:rPr lang="ru-RU" sz="2700" b="1" dirty="0" err="1"/>
              <a:t>Сь</a:t>
            </a:r>
            <a:r>
              <a:rPr lang="ru-RU" sz="2700" b="1" dirty="0"/>
              <a:t>, </a:t>
            </a:r>
            <a:r>
              <a:rPr lang="ru-RU" sz="2700" b="1" dirty="0" err="1"/>
              <a:t>Зь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995446"/>
              </p:ext>
            </p:extLst>
          </p:nvPr>
        </p:nvGraphicFramePr>
        <p:xfrm>
          <a:off x="457200" y="1196752"/>
          <a:ext cx="8229600" cy="5516278"/>
        </p:xfrm>
        <a:graphic>
          <a:graphicData uri="http://schemas.openxmlformats.org/drawingml/2006/table">
            <a:tbl>
              <a:tblPr firstRow="1" firstCol="1" bandRow="1"/>
              <a:tblGrid>
                <a:gridCol w="8229600"/>
              </a:tblGrid>
              <a:tr h="2758139">
                <a:tc>
                  <a:txBody>
                    <a:bodyPr/>
                    <a:lstStyle/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Накажем непослушный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язык</a:t>
                      </a: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Выработать умение, расслабив мышцы языка, удерживать язык широким и распластанным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Приоткрываем рот, кладём язык на нижнюю губу и, пошлепывая его губами, произносим слоги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пя-пя-пя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 Удерживать широкий язык в таком положении при открытом ротике под счет от 2 до 5-10.</a:t>
                      </a:r>
                      <a:b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малыш не закусывал нижнюю губу. Края языка касались уголков рта.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50" marR="67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139">
                <a:tc>
                  <a:txBody>
                    <a:bodyPr/>
                    <a:lstStyle/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Блинчик 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Вырабатывать умение удерживать язык в спокойном, расслабленном положении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приоткрываем рот, и кладём язык на нижнюю губу.  В таком положении удерживаем широкий язык при открытом ротике под счет от 2 до 5-10.Боковые края языка касаются углов рта.</a:t>
                      </a:r>
                      <a:b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малыш не напрягал губы и не закусывал нижнюю губу.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50" marR="67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386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488780"/>
              </p:ext>
            </p:extLst>
          </p:nvPr>
        </p:nvGraphicFramePr>
        <p:xfrm>
          <a:off x="395536" y="476672"/>
          <a:ext cx="8352928" cy="5904656"/>
        </p:xfrm>
        <a:graphic>
          <a:graphicData uri="http://schemas.openxmlformats.org/drawingml/2006/table">
            <a:tbl>
              <a:tblPr firstRow="1" firstCol="1" bandRow="1"/>
              <a:tblGrid>
                <a:gridCol w="8352928"/>
              </a:tblGrid>
              <a:tr h="3699630">
                <a:tc>
                  <a:txBody>
                    <a:bodyPr/>
                    <a:lstStyle/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Почистим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зубки</a:t>
                      </a: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Научить малыша удерживать кончик языка за нижними зубами.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Открываем рот достаточно широко и кончиком языка «чистим» нижние зубы с внутренней стороны, делая движения языком вправо и влево, а затем снизу вверх.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 бы губы были в улыбке, а верхние и нижние зубы хорошо видны. Двигая кончиком языка из стороны в сторону, следим, чтобы он находился у десен, а не скользил по верхнему краю зубов. Двигая языком снизу вверх, помним о том, что кончик языка должен быть широким и начинал движение от корней нижних зубов. Следим, чтобы нижняя челюсть была неподвижна.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026">
                <a:tc>
                  <a:txBody>
                    <a:bodyPr/>
                    <a:lstStyle/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Заборчик 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just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Выработать умение держать губы в улыбке, обнажая нижние и верхние передние зубы.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marR="67945" indent="228600" algn="l">
                        <a:spcBef>
                          <a:spcPts val="535"/>
                        </a:spcBef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</a:t>
                      </a:r>
                      <a:r>
                        <a:rPr lang="ru-RU" sz="1600" i="1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Улыбнуться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так, чтобы были видны передние верхние и нижние зубы. Удерживать в таком положении губы под счет от 2 до 5-10.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224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620688"/>
            <a:ext cx="8352928" cy="6252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945" marR="67945" indent="228600" algn="just">
              <a:spcBef>
                <a:spcPts val="535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E4949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Трубочка </a:t>
            </a:r>
            <a:endParaRPr lang="ru-RU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7945" marR="67945" indent="228600" algn="just">
              <a:spcBef>
                <a:spcPts val="535"/>
              </a:spcBef>
              <a:spcAft>
                <a:spcPts val="0"/>
              </a:spcAft>
            </a:pPr>
            <a:r>
              <a:rPr lang="ru-RU" sz="16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Цель.</a:t>
            </a:r>
            <a:r>
              <a:rPr lang="ru-RU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 Выработать умение удерживать губы вытянутыми вперед</a:t>
            </a:r>
            <a:r>
              <a:rPr lang="ru-RU" sz="16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Описание.</a:t>
            </a:r>
            <a:r>
              <a:rPr lang="ru-RU" sz="16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Вытянуть сомкнутые губы вперёд трубочкой. Удерживать в таком положении под счет от 2 до 5-10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7945" marR="67945" indent="228600" algn="just">
              <a:spcBef>
                <a:spcPts val="535"/>
              </a:spcBef>
              <a:spcAft>
                <a:spcPts val="0"/>
              </a:spcAft>
            </a:pPr>
            <a:endParaRPr lang="ru-RU" sz="1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/>
              <a:t>Мыльные </a:t>
            </a:r>
            <a:r>
              <a:rPr lang="ru-RU" sz="1600" b="1" dirty="0" smtClean="0"/>
              <a:t>пузыри</a:t>
            </a:r>
            <a:endParaRPr lang="ru-RU" sz="1600" dirty="0"/>
          </a:p>
          <a:p>
            <a:r>
              <a:rPr lang="ru-RU" sz="1600" b="1" i="1" dirty="0"/>
              <a:t>Цель.</a:t>
            </a:r>
            <a:r>
              <a:rPr lang="ru-RU" sz="1600" dirty="0"/>
              <a:t> Вырабатывать длительную, направленную воздушную струю.</a:t>
            </a:r>
            <a:br>
              <a:rPr lang="ru-RU" sz="1600" dirty="0"/>
            </a:br>
            <a:r>
              <a:rPr lang="ru-RU" sz="1600" b="1" i="1" dirty="0"/>
              <a:t>Оборудование.</a:t>
            </a:r>
            <a:r>
              <a:rPr lang="ru-RU" sz="1600" dirty="0"/>
              <a:t> Нам понадобится флакон мыльных пузырей</a:t>
            </a:r>
            <a:r>
              <a:rPr lang="ru-RU" sz="1600" dirty="0" smtClean="0"/>
              <a:t>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b="1" i="1" dirty="0"/>
              <a:t>Описание</a:t>
            </a:r>
            <a:r>
              <a:rPr lang="ru-RU" sz="1600" b="1" dirty="0"/>
              <a:t>.</a:t>
            </a:r>
            <a:r>
              <a:rPr lang="ru-RU" sz="1600" dirty="0"/>
              <a:t> Вытянем губы вперед трубочкой и длительно подуем. </a:t>
            </a:r>
          </a:p>
          <a:p>
            <a:r>
              <a:rPr lang="ru-RU" sz="1600" dirty="0"/>
              <a:t/>
            </a:r>
            <a:br>
              <a:rPr lang="ru-RU" sz="1600" dirty="0"/>
            </a:br>
            <a:r>
              <a:rPr lang="ru-RU" sz="1600" b="1" i="1" dirty="0"/>
              <a:t>Важно,</a:t>
            </a:r>
            <a:r>
              <a:rPr lang="ru-RU" sz="1600" i="1" dirty="0"/>
              <a:t> </a:t>
            </a:r>
            <a:r>
              <a:rPr lang="ru-RU" sz="1600" dirty="0"/>
              <a:t>чтобы малыш не надувал щеки, для этого их можно слегка придерживать пальцами. Кроме того, обязательно напоминаем ребёнку, что дышать нужно носом, а выдыхать через рот. Выдувать мыльные пузыри необходимо на одном </a:t>
            </a:r>
            <a:r>
              <a:rPr lang="ru-RU" sz="1600" dirty="0" smtClean="0"/>
              <a:t>выдохе</a:t>
            </a:r>
          </a:p>
          <a:p>
            <a:endParaRPr lang="ru-RU" sz="1600" dirty="0" smtClean="0"/>
          </a:p>
          <a:p>
            <a:r>
              <a:rPr lang="ru-RU" sz="1600" b="1" dirty="0"/>
              <a:t>Забей мяч в </a:t>
            </a:r>
            <a:r>
              <a:rPr lang="ru-RU" sz="1600" b="1" dirty="0" smtClean="0"/>
              <a:t>ворота</a:t>
            </a:r>
            <a:endParaRPr lang="ru-RU" sz="1600" b="1" dirty="0"/>
          </a:p>
          <a:p>
            <a:r>
              <a:rPr lang="ru-RU" sz="1600" b="1" i="1" dirty="0"/>
              <a:t>Цель.</a:t>
            </a:r>
            <a:r>
              <a:rPr lang="ru-RU" sz="1600" dirty="0"/>
              <a:t> Вырабатывать плавную, длительную, воздушную струю, идущую посередине языка. </a:t>
            </a:r>
            <a:br>
              <a:rPr lang="ru-RU" sz="1600" dirty="0"/>
            </a:br>
            <a:r>
              <a:rPr lang="ru-RU" sz="1600" b="1" i="1" dirty="0"/>
              <a:t>Оборудование.</a:t>
            </a:r>
            <a:r>
              <a:rPr lang="ru-RU" sz="1600" dirty="0"/>
              <a:t> Нам понадобится ватный шарик или мяч от пинг-понга, импровизированные ворота. Данное упражнение можно делать лёжа на полу, на животе, или сидя за столом.</a:t>
            </a:r>
            <a:br>
              <a:rPr lang="ru-RU" sz="1600" dirty="0"/>
            </a:br>
            <a:r>
              <a:rPr lang="ru-RU" sz="1600" b="1" i="1" dirty="0"/>
              <a:t>Описание.</a:t>
            </a:r>
            <a:r>
              <a:rPr lang="ru-RU" sz="1600" dirty="0"/>
              <a:t> Улыбнувшись, положим широкий кончик языка на нижнюю губу и, как бы произнося длительно звук ф, пытаемся забить ватный шарик в ворота. </a:t>
            </a:r>
            <a:br>
              <a:rPr lang="ru-RU" sz="1600" dirty="0"/>
            </a:br>
            <a:r>
              <a:rPr lang="ru-RU" sz="1600" b="1" i="1" dirty="0"/>
              <a:t>Важно,</a:t>
            </a:r>
            <a:r>
              <a:rPr lang="ru-RU" sz="1600" dirty="0"/>
              <a:t> чтобы малыш не закусывал нижнюю губу и не надувал щёки. Весь воздух должен проходить по центру язычка. </a:t>
            </a:r>
          </a:p>
          <a:p>
            <a:r>
              <a:rPr lang="ru-RU" sz="1600" b="1" dirty="0"/>
              <a:t> </a:t>
            </a:r>
            <a:endParaRPr lang="ru-RU" sz="1600" dirty="0"/>
          </a:p>
          <a:p>
            <a:endParaRPr lang="ru-RU" sz="1600" dirty="0">
              <a:solidFill>
                <a:srgbClr val="0E4949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707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014004"/>
              </p:ext>
            </p:extLst>
          </p:nvPr>
        </p:nvGraphicFramePr>
        <p:xfrm>
          <a:off x="513015" y="1484784"/>
          <a:ext cx="8235449" cy="4542809"/>
        </p:xfrm>
        <a:graphic>
          <a:graphicData uri="http://schemas.openxmlformats.org/drawingml/2006/table">
            <a:tbl>
              <a:tblPr firstRow="1" firstCol="1" bandRow="1"/>
              <a:tblGrid>
                <a:gridCol w="8235449"/>
              </a:tblGrid>
              <a:tr h="25922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Накажем непослушный язык</a:t>
                      </a:r>
                      <a:r>
                        <a:rPr lang="ru-RU" sz="1600" b="1" i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b="1" i="1" kern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Выработать умение, расслабив мышцы языка, удерживать язык широким и распластанным.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Приоткрываем рот, кладём язык на нижнюю губу и, пошлепывая его губами, произносим слоги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пя-пя-пя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 Удерживать широкий язык в таком положении при открытом ротике под счет до 5-10.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чтобы малыш не закусывал нижнюю губу. Края языка касались уголков рта.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65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Чьи зубы чище? </a:t>
                      </a:r>
                      <a:endParaRPr lang="ru-RU" sz="1600" b="1" i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0" i="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Выработать подъем языка вверх и умение владеть языком.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Описание: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широко открыть рот и кончиком языка "почистить" верхние зубы с внутренней стороны, делая движения языком из стороны в сторону.                  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13015" y="549550"/>
            <a:ext cx="8379464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180975"/>
            <a:r>
              <a:rPr lang="ru-RU" sz="2000" b="1" dirty="0" smtClean="0"/>
              <a:t>Комплекс </a:t>
            </a:r>
            <a:r>
              <a:rPr lang="ru-RU" sz="2000" b="1" dirty="0"/>
              <a:t>№2 артикуляционных упражнений к постановке «шипящих »,  звука «Ш, Ж»</a:t>
            </a:r>
            <a:endParaRPr lang="ru-RU" sz="2000" dirty="0"/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175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377144"/>
              </p:ext>
            </p:extLst>
          </p:nvPr>
        </p:nvGraphicFramePr>
        <p:xfrm>
          <a:off x="395536" y="548680"/>
          <a:ext cx="8352927" cy="6151372"/>
        </p:xfrm>
        <a:graphic>
          <a:graphicData uri="http://schemas.openxmlformats.org/drawingml/2006/table">
            <a:tbl>
              <a:tblPr firstRow="1" firstCol="1" bandRow="1"/>
              <a:tblGrid>
                <a:gridCol w="8352927"/>
              </a:tblGrid>
              <a:tr h="23662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дальше загонит </a:t>
                      </a: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мяч?</a:t>
                      </a:r>
                      <a:endParaRPr lang="ru-RU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Вырабатывать плавную, длительную, воздушную струю, идущую посередине языка.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Нам понадобится ватный шарик или мяч от пинг-понга, импровизированные ворота. Данное упражнение можно делать лёжа на полу, на животе, или сидя за столом.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положим широкий кончик языка на нижнюю губу и, как бы произнося длительно звук ф, пытаемся забить ватный шарик в ворота.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малыш не закусывал нижнюю губу и не надувал щёки. Весь воздух должен проходить по центру язычка.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6" marR="68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6663">
                <a:tc>
                  <a:txBody>
                    <a:bodyPr/>
                    <a:lstStyle/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Чашечка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Вырабатывать движение широкой передней части языка вверх и положение языка, близкое к форме чашечки, которое он принимает при произнесении шипящих звуков.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Небольшой кусочек конфетки, шоколадки или что-то их заменяющее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приоткроем рот и выдвинем вперед язык. Боковые и передний края языка при этом подняты, но не касаются зубов. Когда это упражнение будет легко даваться малышу, в такую чашечку можно положить кусочек конфетки и попросить ребенка подержать язычок-чашечку под счёт до 10.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чтобы язычок-чашечка не касался нижней губы.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116" marR="68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285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151600"/>
              </p:ext>
            </p:extLst>
          </p:nvPr>
        </p:nvGraphicFramePr>
        <p:xfrm>
          <a:off x="539552" y="476673"/>
          <a:ext cx="8208912" cy="6127140"/>
        </p:xfrm>
        <a:graphic>
          <a:graphicData uri="http://schemas.openxmlformats.org/drawingml/2006/table">
            <a:tbl>
              <a:tblPr firstRow="1" firstCol="1" bandRow="1"/>
              <a:tblGrid>
                <a:gridCol w="8208912"/>
              </a:tblGrid>
              <a:tr h="3096343">
                <a:tc>
                  <a:txBody>
                    <a:bodyPr/>
                    <a:lstStyle/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Грибок</a:t>
                      </a: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Закрепить верхний подъём языка, умение удерживать продолжительное время артикуляционный уклад, растянуть подъязычную связку (уздечку).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широко открываем рот, "приклеиваем" широкий язык к верхнему нёбу, и стараемся удержать его в таком положении как можно дольше.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рот был широко открыт на протяжении всего упражнения. Нижняя челюсть при этом остается неподвижной.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688" marR="57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6522">
                <a:tc>
                  <a:txBody>
                    <a:bodyPr/>
                    <a:lstStyle/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Гармошка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Закрепить верхний подъём языка, умение удерживать продолжительное время артикуляционный уклад, растянуть подъязычную связку (уздечку).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Это упражнение очень похоже на предыдущее. Улыбнувшись, широко открываем рот, "приклеиваем" широкий язык к верхнему нёбу, и стараемся удержать его в таком положении как можно дольше. Далее, не отрывая язык от нёба, с силой оттягиваем нижнюю челюсть вниз.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при выполнении этого упражнения рот открывался как можно шире.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688" marR="576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172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80392"/>
              </p:ext>
            </p:extLst>
          </p:nvPr>
        </p:nvGraphicFramePr>
        <p:xfrm>
          <a:off x="467544" y="620688"/>
          <a:ext cx="8208912" cy="5695442"/>
        </p:xfrm>
        <a:graphic>
          <a:graphicData uri="http://schemas.openxmlformats.org/drawingml/2006/table">
            <a:tbl>
              <a:tblPr firstRow="1" firstCol="1" bandRow="1"/>
              <a:tblGrid>
                <a:gridCol w="8208912"/>
              </a:tblGrid>
              <a:tr h="2645220">
                <a:tc>
                  <a:txBody>
                    <a:bodyPr/>
                    <a:lstStyle/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Вкусное </a:t>
                      </a: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варенье</a:t>
                      </a:r>
                    </a:p>
                    <a:p>
                      <a:pPr marL="157480" marR="1574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Вырабатывать движение широкой передней части языка вверх и положение языка, близкое к форме чашечки, которое он принимает при произнесении шипящих звуков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приоткрыв рот, широким языком облизываем верхнюю губу, делая движение языком сверху вниз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Можно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намазать губы вареньем или джемом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70" marR="610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47">
                <a:tc>
                  <a:txBody>
                    <a:bodyPr/>
                    <a:lstStyle/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Шарик </a:t>
                      </a: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лопну</a:t>
                      </a: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Вызвать звук, близкий по акустическим признакам к звуку Ш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выдвигаем вперед язычок-чашечку (см. упражнение "Чашечка"), а теперь осторожно убираем язычок-чашечку за верхние зубки, слегка касаясь им бугорков - альвеол. Теперь остается только подуть, имитируя сдувающийся шарик, и у нас получится звук близкий по акустическим признакам к звуку Ш.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57480" marR="15748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при выполнении этого упражнения язычок держал форму чашечки и не упирался в альвеолы.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070" marR="610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1551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9"/>
            <a:ext cx="8280920" cy="2742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7480" marR="157480" indent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1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Жук</a:t>
            </a:r>
            <a:r>
              <a:rPr lang="ru-RU" sz="160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7480" marR="157480"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Вызвать звук, близкий по акустическим признакам к звуку Ж.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7480" marR="157480" indent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Описание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Улыбнувшись, выдвигаем вперед язычок-чашечку (см. упражнение "Чашечка"), а теперь осторожно убираем язычок-чашечку за верхние зубки, слегка касаясь им бугорков - альвеол. Теперь остается только подуть, имитируя жужжание жука, и у нас получится звук близкий по акустическим признакам к звуку Ж.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7480" marR="157480" indent="228600"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чтобы при выполнении этого упражнения язычок держал форму чашечки и не упирался в альвеолы.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47057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751832"/>
              </p:ext>
            </p:extLst>
          </p:nvPr>
        </p:nvGraphicFramePr>
        <p:xfrm>
          <a:off x="395536" y="1196752"/>
          <a:ext cx="8280920" cy="5590250"/>
        </p:xfrm>
        <a:graphic>
          <a:graphicData uri="http://schemas.openxmlformats.org/drawingml/2006/table">
            <a:tbl>
              <a:tblPr firstRow="1" firstCol="1" bandRow="1"/>
              <a:tblGrid>
                <a:gridCol w="8280920"/>
              </a:tblGrid>
              <a:tr h="2592288">
                <a:tc>
                  <a:txBody>
                    <a:bodyPr/>
                    <a:lstStyle/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Почистим </a:t>
                      </a:r>
                      <a:r>
                        <a:rPr lang="ru-RU" sz="1600" b="1" i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зубки</a:t>
                      </a: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Выработать подъем языка вверх и умение владеть языком.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Открываем рот достаточно широко и кончиком языка "чистим" верхние зубы с внутренней стороны, делая движения языком вправо и влево.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 бы губы были в улыбке, а верхние и нижние зубы хорошо видны. Следим, чтобы кончик языка находился у корней верхних зубов. Часто дети допускают в этом упражнении ошибку, когда нижняя челюсть синхронно выполняет все движения язычка. Этого допускать нельзя. Работает только язык.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537">
                <a:tc>
                  <a:txBody>
                    <a:bodyPr/>
                    <a:lstStyle/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600" b="1" i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Маляр</a:t>
                      </a: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Отрабатывать верхний подъём языка и его подвижность.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открываем рот и "красим" кончиком языка нёбо, делая языком движения вперед-назад.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губы и нижняя челюсть были неподвижны, а кончик языка доходил до внутренней поверхности верхних зубов, когда он продвигается вперед и не высовывался изо рта.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95536" y="567835"/>
            <a:ext cx="82809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 № 3 артикуляционных упражнений</a:t>
            </a:r>
            <a:r>
              <a:rPr lang="ru-RU" altLang="ru-RU" dirty="0"/>
              <a:t> 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постановке   звуков  «Р, </a:t>
            </a:r>
            <a:r>
              <a:rPr kumimoji="0" lang="ru-RU" alt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Рь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76013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695819"/>
              </p:ext>
            </p:extLst>
          </p:nvPr>
        </p:nvGraphicFramePr>
        <p:xfrm>
          <a:off x="323528" y="620688"/>
          <a:ext cx="8280919" cy="5904656"/>
        </p:xfrm>
        <a:graphic>
          <a:graphicData uri="http://schemas.openxmlformats.org/drawingml/2006/table">
            <a:tbl>
              <a:tblPr firstRow="1" firstCol="1" bandRow="1"/>
              <a:tblGrid>
                <a:gridCol w="8280919"/>
              </a:tblGrid>
              <a:tr h="3090718">
                <a:tc>
                  <a:txBody>
                    <a:bodyPr/>
                    <a:lstStyle/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Индюк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Выработать верхний подъём языка, подвижность его передней части.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Приоткрыв рот, положим язык на верхнюю губу и широким языком по верхней губе производим движение вперед и назад, стараясь не отрывать язык от губы -поглаживая ее. Сначала движения медленные, затем темп убыстряем и добавляем голос. При правильном выполнении упражнения мы должны услышать звук, похожий на "песенку" индюка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бл-бл-бл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(как индюк "разговаривает").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 чтобы язык был широким и не сужался, а движения языком были вперед-назад, а не из стороны в сторону.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938">
                <a:tc>
                  <a:txBody>
                    <a:bodyPr/>
                    <a:lstStyle/>
                    <a:p>
                      <a:pPr marR="787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Барабанщик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Закрепить верхний подъём языка, выработать умение делать кончик языка напряженным.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широко открыть рот и постучать кончиком языка по бугоркам за верхними зубами (альвеолам), многократно и отчетливо произнося звук, напоминающий английский звук d: d-d-d... Сначала звук d произносим медленно, постепенно убыстряя темп.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рот был широко открыт на протяжении всего упражнения. Нижняя челюсть при этом остается неподвижной.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31518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694416"/>
              </p:ext>
            </p:extLst>
          </p:nvPr>
        </p:nvGraphicFramePr>
        <p:xfrm>
          <a:off x="467544" y="476673"/>
          <a:ext cx="8208911" cy="5988475"/>
        </p:xfrm>
        <a:graphic>
          <a:graphicData uri="http://schemas.openxmlformats.org/drawingml/2006/table">
            <a:tbl>
              <a:tblPr firstRow="1" firstCol="1" bandRow="1"/>
              <a:tblGrid>
                <a:gridCol w="8208911"/>
              </a:tblGrid>
              <a:tr h="2851340">
                <a:tc>
                  <a:txBody>
                    <a:bodyPr/>
                    <a:lstStyle/>
                    <a:p>
                      <a:pPr marR="787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Лошадка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20015" marR="120015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Закрепить верхний подъём языка, растянуть подъязычную связку (уздечку).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20015" marR="120015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широко открываем рот и "приклеиваем" широкий язык к верхнему нёбу, затем опускаем язык вниз. Темп убыстряется по мере совершенствования данного упражнения. При правильно выполнении упражнения, звук становится похож на цокот копыт лошади.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20015" marR="120015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 чтобы рот был широко открыт на протяжении всего упражнения. Нижняя челюсть при этом остается неподвижной. Детям удержание нижней челюсти даётся очень трудно, поэтому на первых порах, придерживаем её пальцами.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45" marR="56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5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Грибок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Закрепить верхний подъём языка, умение удерживать продолжительное время артикуляционный уклад, растянуть подъязычную связку (уздечку).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Это упражнение очень похоже на предыдущее. Улыбнувшись, широко открываем рот, "приклеиваем" широкий язык к верхнему нёбу, и стараемся удержать его в таком положении как можно дольше.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чтобы рот был широко открыт на протяжении всего упражнения. Нижняя челюсть при этом остается неподвижной.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45" marR="56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69988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878508"/>
              </p:ext>
            </p:extLst>
          </p:nvPr>
        </p:nvGraphicFramePr>
        <p:xfrm>
          <a:off x="467544" y="332657"/>
          <a:ext cx="8352928" cy="6048671"/>
        </p:xfrm>
        <a:graphic>
          <a:graphicData uri="http://schemas.openxmlformats.org/drawingml/2006/table">
            <a:tbl>
              <a:tblPr firstRow="1" firstCol="1" bandRow="1"/>
              <a:tblGrid>
                <a:gridCol w="8352928"/>
              </a:tblGrid>
              <a:tr h="2782288">
                <a:tc>
                  <a:txBody>
                    <a:bodyPr/>
                    <a:lstStyle/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Вкусное </a:t>
                      </a:r>
                      <a:r>
                        <a:rPr lang="ru-RU" sz="14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варенье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Цель.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Вырабатывать движение широкой передней части языка вверх и положение языка, близкое к форме чашечки, которое он принимает при произнесении шипящих звуков.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приоткрыв рот, широким языком облизываем верхнюю губу, делая движение языком сверху вниз.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чтобы работал только язык. Нижняя челюсть при этом остается неподвижной. Если у ребенка так не получается, придержите челюсть пальцем. Движения языка строго сверху вниз, а не из стороны в сторону. Язычок широкий и почти целиком закрывает верхнюю губу при облизывании.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09" marR="51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6383">
                <a:tc>
                  <a:txBody>
                    <a:bodyPr/>
                    <a:lstStyle/>
                    <a:p>
                      <a:pPr marR="7874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7874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r>
                        <a:rPr lang="ru-RU" sz="14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Забей мяч в </a:t>
                      </a:r>
                      <a:r>
                        <a:rPr lang="ru-RU" sz="1400" b="1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ворота</a:t>
                      </a:r>
                    </a:p>
                    <a:p>
                      <a:pPr marR="7874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Вырабатывать плавную, длительную, воздушную струю, идущую посередине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языка.</a:t>
                      </a:r>
                      <a:endParaRPr lang="ru-RU" sz="14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Нам понадобится ватный шарик или мяч от пинг-понга, импровизированные ворота. Данное упражнение можно делать лёжа на полу, на животе, или сидя за столом.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Описание.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Улыбнувшись, положим широкий кончик языка на нижнюю губу и, как бы произнося длительно звук ф, пытаемся забить ватный шарик в ворота.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Bef>
                          <a:spcPts val="620"/>
                        </a:spcBef>
                        <a:spcAft>
                          <a:spcPts val="62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чтобы малыш не закусывал нижнюю губу и не надувал щёки. Весь воздух должен проходить по центру язычка.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8740" marR="78740"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09" marR="51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320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 smtClean="0">
                <a:solidFill>
                  <a:srgbClr val="FF0000"/>
                </a:solidFill>
              </a:rPr>
              <a:t>«Заборчик»</a:t>
            </a:r>
            <a:r>
              <a:rPr lang="ru-RU" sz="2700" dirty="0"/>
              <a:t>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Родителям</a:t>
            </a:r>
            <a:r>
              <a:rPr lang="ru-RU" sz="2700" dirty="0"/>
              <a:t>. Это задание даётся для непроизвольного удержания улыбки</a:t>
            </a:r>
            <a:r>
              <a:rPr lang="ru-RU" dirty="0"/>
              <a:t/>
            </a:r>
            <a:br>
              <a:rPr lang="ru-RU" dirty="0"/>
            </a:br>
            <a:r>
              <a:rPr lang="ru-RU" altLang="ru-RU" b="1" dirty="0">
                <a:solidFill>
                  <a:srgbClr val="FF0000"/>
                </a:solidFill>
              </a:rPr>
              <a:t/>
            </a:r>
            <a:br>
              <a:rPr lang="ru-RU" altLang="ru-RU" b="1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AutoShape 2" descr="https://pic.rutubelist.ru/video/bb/34/bb34a5e3e707fb13ae1bc4c8306c894f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pic.rutubelist.ru/video/bb/34/bb34a5e3e707fb13ae1bc4c8306c894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76872"/>
            <a:ext cx="6096000" cy="344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141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ru-RU" altLang="ru-RU" sz="1800" b="1" dirty="0">
                <a:solidFill>
                  <a:srgbClr val="FF0000"/>
                </a:solidFill>
              </a:rPr>
              <a:t>«СЛОНИК</a:t>
            </a:r>
            <a:r>
              <a:rPr lang="ru-RU" altLang="ru-RU" sz="1800" b="1" dirty="0" smtClean="0">
                <a:solidFill>
                  <a:srgbClr val="FF0000"/>
                </a:solidFill>
              </a:rPr>
              <a:t>»</a:t>
            </a:r>
            <a:br>
              <a:rPr lang="ru-RU" altLang="ru-RU" sz="1800" b="1" dirty="0" smtClean="0">
                <a:solidFill>
                  <a:srgbClr val="FF0000"/>
                </a:solidFill>
              </a:rPr>
            </a:br>
            <a:r>
              <a:rPr lang="ru-RU" altLang="ru-RU" sz="1800" b="1" dirty="0" smtClean="0"/>
              <a:t> Родителям. </a:t>
            </a:r>
            <a:r>
              <a:rPr lang="ru-RU" altLang="ru-RU" sz="1800" b="1" dirty="0"/>
              <a:t>Цель </a:t>
            </a:r>
            <a:r>
              <a:rPr lang="ru-RU" altLang="ru-RU" sz="1800" b="1" dirty="0" smtClean="0"/>
              <a:t>упражнения – умение вытягивать губы вперёд и держать в таком положении.</a:t>
            </a:r>
            <a:r>
              <a:rPr lang="ru-RU" altLang="ru-RU" sz="1800" dirty="0" smtClean="0"/>
              <a:t> </a:t>
            </a:r>
            <a:r>
              <a:rPr lang="ru-RU" altLang="ru-RU" sz="1800" dirty="0"/>
              <a:t>Губы и зубы сомкнуты. С напряжением вытянуть губы вперед трубочкой. Удерживать их в таком положении на счет до пяти.</a:t>
            </a:r>
            <a:br>
              <a:rPr lang="ru-RU" altLang="ru-RU" sz="1800" dirty="0"/>
            </a:br>
            <a:endParaRPr lang="ru-RU" sz="1800" dirty="0"/>
          </a:p>
        </p:txBody>
      </p:sp>
      <p:pic>
        <p:nvPicPr>
          <p:cNvPr id="3" name="Picture 7" descr="__38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1988840"/>
            <a:ext cx="778668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5322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51520" y="1484784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altLang="ru-RU" sz="2400" b="1" dirty="0" smtClean="0">
                <a:solidFill>
                  <a:schemeClr val="accent2"/>
                </a:solidFill>
              </a:rPr>
              <a:t>«КАЧЕЛИ</a:t>
            </a:r>
            <a:r>
              <a:rPr lang="ru-RU" altLang="ru-RU" sz="2700" b="1" dirty="0" smtClean="0">
                <a:solidFill>
                  <a:schemeClr val="accent2"/>
                </a:solidFill>
              </a:rPr>
              <a:t>»</a:t>
            </a:r>
            <a:r>
              <a:rPr lang="ru-RU" altLang="ru-RU" sz="2700" dirty="0">
                <a:solidFill>
                  <a:schemeClr val="accent2"/>
                </a:solidFill>
              </a:rPr>
              <a:t> </a:t>
            </a:r>
            <a:r>
              <a:rPr lang="ru-RU" altLang="ru-RU" sz="2700" dirty="0" smtClean="0">
                <a:solidFill>
                  <a:schemeClr val="accent2"/>
                </a:solidFill>
              </a:rPr>
              <a:t/>
            </a:r>
            <a:br>
              <a:rPr lang="ru-RU" altLang="ru-RU" sz="2700" dirty="0" smtClean="0">
                <a:solidFill>
                  <a:schemeClr val="accent2"/>
                </a:solidFill>
              </a:rPr>
            </a:br>
            <a:r>
              <a:rPr lang="ru-RU" altLang="ru-RU" sz="2200" dirty="0" smtClean="0"/>
              <a:t>Родителям. Цель – выработать умение менять положение языка с постепенным ускорением темпа. Улыбнуться</a:t>
            </a:r>
            <a:r>
              <a:rPr lang="ru-RU" altLang="ru-RU" sz="2200" dirty="0"/>
              <a:t>, открыть рот. На счет 1-2 поочередно упираться языком то в верхние, то в нижние зубы. Нижняя челюсть при этом </a:t>
            </a:r>
            <a:r>
              <a:rPr lang="ru-RU" altLang="ru-RU" sz="2200" dirty="0" smtClean="0"/>
              <a:t>неподвижна. Упражнение важно для звука</a:t>
            </a:r>
            <a:r>
              <a:rPr lang="en-US" altLang="ru-RU" sz="2200" dirty="0" smtClean="0"/>
              <a:t>{</a:t>
            </a:r>
            <a:r>
              <a:rPr lang="ru-RU" altLang="ru-RU" sz="2200" dirty="0"/>
              <a:t>Ц</a:t>
            </a:r>
            <a:r>
              <a:rPr lang="en-US" altLang="ru-RU" sz="2200" dirty="0" smtClean="0"/>
              <a:t>}</a:t>
            </a:r>
            <a:r>
              <a:rPr lang="ru-RU" altLang="ru-RU" sz="2200" dirty="0"/>
              <a:t/>
            </a:r>
            <a:br>
              <a:rPr lang="ru-RU" altLang="ru-RU" sz="2200" dirty="0"/>
            </a:br>
            <a:r>
              <a:rPr lang="ru-RU" altLang="ru-RU" sz="2200" dirty="0"/>
              <a:t/>
            </a:r>
            <a:br>
              <a:rPr lang="ru-RU" altLang="ru-RU" sz="2200" dirty="0"/>
            </a:br>
            <a:r>
              <a:rPr lang="ru-RU" altLang="ru-RU" dirty="0" smtClean="0"/>
              <a:t>  </a:t>
            </a:r>
            <a:endParaRPr lang="ru-RU" altLang="ru-RU" b="1" dirty="0" smtClean="0">
              <a:solidFill>
                <a:srgbClr val="CC00CC"/>
              </a:solidFill>
            </a:endParaRPr>
          </a:p>
        </p:txBody>
      </p:sp>
      <p:pic>
        <p:nvPicPr>
          <p:cNvPr id="4" name="Picture 7" descr="__10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936"/>
            <a:ext cx="5256584" cy="312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28810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>
            <a:normAutofit fontScale="90000"/>
          </a:bodyPr>
          <a:lstStyle/>
          <a:p>
            <a:r>
              <a:rPr lang="ru-RU" altLang="ru-RU" sz="2800" b="1" dirty="0">
                <a:solidFill>
                  <a:srgbClr val="CC0000"/>
                </a:solidFill>
              </a:rPr>
              <a:t>«ЧАСИКИ</a:t>
            </a:r>
            <a:r>
              <a:rPr lang="ru-RU" altLang="ru-RU" sz="2800" b="1" dirty="0" smtClean="0">
                <a:solidFill>
                  <a:srgbClr val="CC0000"/>
                </a:solidFill>
              </a:rPr>
              <a:t>»</a:t>
            </a:r>
            <a:br>
              <a:rPr lang="ru-RU" altLang="ru-RU" sz="2800" b="1" dirty="0" smtClean="0">
                <a:solidFill>
                  <a:srgbClr val="CC0000"/>
                </a:solidFill>
              </a:rPr>
            </a:br>
            <a:r>
              <a:rPr lang="ru-RU" altLang="ru-RU" sz="2800" dirty="0" smtClean="0"/>
              <a:t>Родителям. Цель упражнения- выработать подвижность языка, укрепляя его мышцы, и закрепить пространственную ориентировку правой, левой сторон</a:t>
            </a:r>
            <a:r>
              <a:rPr lang="ru-RU" altLang="ru-RU" sz="2800" b="1" dirty="0" smtClean="0"/>
              <a:t>. </a:t>
            </a:r>
            <a:r>
              <a:rPr lang="ru-RU" altLang="ru-RU" sz="2400" dirty="0" smtClean="0"/>
              <a:t>Улыбнуться</a:t>
            </a:r>
            <a:r>
              <a:rPr lang="ru-RU" altLang="ru-RU" sz="2400" dirty="0"/>
              <a:t>, открыть рот. Кончик языка переводить на счет «раз-два» из одного уголка рта в другой. Нижняя челюсть при этом остается неподвижной.</a:t>
            </a:r>
            <a:br>
              <a:rPr lang="ru-RU" altLang="ru-RU" sz="2400" dirty="0"/>
            </a:br>
            <a:endParaRPr lang="ru-RU" sz="2400" dirty="0"/>
          </a:p>
        </p:txBody>
      </p:sp>
      <p:pic>
        <p:nvPicPr>
          <p:cNvPr id="3" name="Picture 7" descr="__149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1" r="8871" b="6660"/>
          <a:stretch>
            <a:fillRect/>
          </a:stretch>
        </p:blipFill>
        <p:spPr bwMode="auto">
          <a:xfrm>
            <a:off x="1763688" y="3429000"/>
            <a:ext cx="554461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8182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>
                <a:solidFill>
                  <a:srgbClr val="FF0000"/>
                </a:solidFill>
              </a:rPr>
              <a:t>«ЧИСТИМ ЗУБКИ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»</a:t>
            </a:r>
            <a:br>
              <a:rPr lang="ru-RU" altLang="ru-RU" sz="2400" b="1" dirty="0" smtClean="0">
                <a:solidFill>
                  <a:srgbClr val="FF0000"/>
                </a:solidFill>
              </a:rPr>
            </a:br>
            <a:r>
              <a:rPr lang="ru-RU" altLang="ru-RU" sz="2400" b="1" dirty="0" smtClean="0"/>
              <a:t>Родителям. Цель укрепления – выработать удерживать кончик языка за нижними зубами</a:t>
            </a:r>
            <a:r>
              <a:rPr lang="ru-RU" altLang="ru-RU" sz="2400" dirty="0" smtClean="0"/>
              <a:t> </a:t>
            </a:r>
            <a:r>
              <a:rPr lang="ru-RU" altLang="ru-RU" sz="2400" dirty="0"/>
              <a:t>Улыбнуться, приоткрыть рот. Кончиком языка «почистить» нижние, затем верхние зубы с внутренней стороны, делая движения языком вправо - влево. Нижняя челюсть при этом не двигается.</a:t>
            </a:r>
            <a:br>
              <a:rPr lang="ru-RU" altLang="ru-RU" sz="2400" dirty="0"/>
            </a:br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sz="2400" dirty="0"/>
          </a:p>
        </p:txBody>
      </p:sp>
      <p:pic>
        <p:nvPicPr>
          <p:cNvPr id="3" name="Picture 7" descr="__193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0928"/>
            <a:ext cx="5472608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373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72208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 smtClean="0">
                <a:solidFill>
                  <a:srgbClr val="6600FF"/>
                </a:solidFill>
              </a:rPr>
              <a:t/>
            </a:r>
            <a:br>
              <a:rPr lang="ru-RU" altLang="ru-RU" sz="2400" b="1" dirty="0" smtClean="0">
                <a:solidFill>
                  <a:srgbClr val="6600FF"/>
                </a:solidFill>
              </a:rPr>
            </a:br>
            <a:r>
              <a:rPr lang="ru-RU" altLang="ru-RU" sz="2400" b="1" dirty="0" smtClean="0">
                <a:solidFill>
                  <a:schemeClr val="accent2"/>
                </a:solidFill>
              </a:rPr>
              <a:t>«</a:t>
            </a:r>
            <a:r>
              <a:rPr lang="ru-RU" altLang="ru-RU" sz="2400" b="1" dirty="0">
                <a:solidFill>
                  <a:schemeClr val="accent2"/>
                </a:solidFill>
              </a:rPr>
              <a:t>МАЛЯР</a:t>
            </a:r>
            <a:r>
              <a:rPr lang="ru-RU" altLang="ru-RU" sz="2400" b="1" dirty="0" smtClean="0">
                <a:solidFill>
                  <a:schemeClr val="accent2"/>
                </a:solidFill>
              </a:rPr>
              <a:t>»</a:t>
            </a:r>
            <a:br>
              <a:rPr lang="ru-RU" altLang="ru-RU" sz="24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Цель упражнения – отработать подъём языка вверх и его подвижность. Улыбнуться</a:t>
            </a:r>
            <a:r>
              <a:rPr lang="ru-RU" altLang="ru-RU" sz="2400" dirty="0"/>
              <a:t>, открыть рот. Широким кончиком языка погладить небо от зубов к горлу. Нижняя челюсть не должна двигаться.</a:t>
            </a:r>
            <a:br>
              <a:rPr lang="ru-RU" altLang="ru-RU" sz="2400" dirty="0"/>
            </a:br>
            <a:endParaRPr lang="ru-RU" sz="2400" dirty="0"/>
          </a:p>
        </p:txBody>
      </p:sp>
      <p:pic>
        <p:nvPicPr>
          <p:cNvPr id="3" name="Picture 7" descr="__124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708920"/>
            <a:ext cx="5760640" cy="3271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75484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>
                <a:solidFill>
                  <a:srgbClr val="FF0066"/>
                </a:solidFill>
              </a:rPr>
              <a:t>«КИСКА СЕРДИТСЯ</a:t>
            </a:r>
            <a:r>
              <a:rPr lang="ru-RU" altLang="ru-RU" sz="2700" b="1" dirty="0" smtClean="0">
                <a:solidFill>
                  <a:srgbClr val="FF0066"/>
                </a:solidFill>
              </a:rPr>
              <a:t>»</a:t>
            </a:r>
            <a:r>
              <a:rPr lang="ru-RU" altLang="ru-RU" sz="2700" dirty="0"/>
              <a:t> </a:t>
            </a:r>
            <a:r>
              <a:rPr lang="ru-RU" altLang="ru-RU" sz="2700" dirty="0" smtClean="0"/>
              <a:t/>
            </a:r>
            <a:br>
              <a:rPr lang="ru-RU" altLang="ru-RU" sz="2700" dirty="0" smtClean="0"/>
            </a:br>
            <a:r>
              <a:rPr lang="ru-RU" altLang="ru-RU" sz="2700" dirty="0" smtClean="0"/>
              <a:t>Улыбнуться</a:t>
            </a:r>
            <a:r>
              <a:rPr lang="ru-RU" altLang="ru-RU" sz="2700" dirty="0"/>
              <a:t>, открыть рот. Кончиком языка упереться в нижние зубы. На счет «раз»- выгнуть язык горкой, упираясь кончиком языка в нижние зубы. На счет «два» вернуться в исходное положение. Кончик языка при этом не должен отрываться от нижних зубов, рот не закрывается</a:t>
            </a:r>
            <a:br>
              <a:rPr lang="ru-RU" altLang="ru-RU" sz="2700" dirty="0"/>
            </a:br>
            <a:endParaRPr lang="ru-RU" sz="2700" dirty="0"/>
          </a:p>
        </p:txBody>
      </p:sp>
      <p:pic>
        <p:nvPicPr>
          <p:cNvPr id="3" name="Picture 7" descr="__125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996952"/>
            <a:ext cx="5184577" cy="2789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9025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>
                <a:solidFill>
                  <a:schemeClr val="accent2"/>
                </a:solidFill>
              </a:rPr>
              <a:t>«БЛИНЧИК»</a:t>
            </a:r>
            <a:br>
              <a:rPr lang="ru-RU" altLang="ru-RU" sz="2700" b="1" dirty="0">
                <a:solidFill>
                  <a:schemeClr val="accent2"/>
                </a:solidFill>
              </a:rPr>
            </a:br>
            <a:r>
              <a:rPr lang="ru-RU" altLang="ru-RU" sz="2000" dirty="0" smtClean="0"/>
              <a:t>Родителям. Цель упражнения – выработать умение, расслабив мышцы языка, удерживать его широким</a:t>
            </a:r>
            <a:r>
              <a:rPr lang="ru-RU" altLang="ru-RU" sz="2000" b="1" dirty="0" smtClean="0">
                <a:solidFill>
                  <a:srgbClr val="00B0F0"/>
                </a:solidFill>
              </a:rPr>
              <a:t>. </a:t>
            </a:r>
            <a:r>
              <a:rPr lang="ru-RU" altLang="ru-RU" sz="2000" dirty="0" smtClean="0"/>
              <a:t>Улыбнуться</a:t>
            </a:r>
            <a:r>
              <a:rPr lang="ru-RU" altLang="ru-RU" sz="2000" dirty="0"/>
              <a:t>, открыть рот. Положить широкий язык на нижнюю губу. Удерживать в спокойном состоянии на счет до пяти. В этом упражнении важно следить, чтобы нижняя губа не напрягалась и не натягивалась на нижние зубы.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3" name="Picture 7" descr="__640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18" b="17081"/>
          <a:stretch>
            <a:fillRect/>
          </a:stretch>
        </p:blipFill>
        <p:spPr bwMode="auto">
          <a:xfrm>
            <a:off x="539552" y="2348880"/>
            <a:ext cx="828675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2681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>
                <a:solidFill>
                  <a:schemeClr val="accent2"/>
                </a:solidFill>
              </a:rPr>
              <a:t>«МЕСИМ ТЕСТО</a:t>
            </a:r>
            <a:r>
              <a:rPr lang="ru-RU" altLang="ru-RU" sz="2400" b="1" dirty="0" smtClean="0">
                <a:solidFill>
                  <a:schemeClr val="accent2"/>
                </a:solidFill>
              </a:rPr>
              <a:t>»</a:t>
            </a:r>
            <a:br>
              <a:rPr lang="ru-RU" altLang="ru-RU" sz="24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Цель упражнения улыбнуться</a:t>
            </a:r>
            <a:r>
              <a:rPr lang="ru-RU" altLang="ru-RU" sz="2400" dirty="0"/>
              <a:t>, открыть рот, покусать язык зубами та-та-та…; пошлёпать язык губами </a:t>
            </a:r>
            <a:r>
              <a:rPr lang="ru-RU" altLang="ru-RU" sz="2400" dirty="0" err="1"/>
              <a:t>пя-пя-пя</a:t>
            </a:r>
            <a:r>
              <a:rPr lang="ru-RU" altLang="ru-RU" sz="2400" dirty="0"/>
              <a:t>…; закусить язык зубами и протаскивать его сквозь зубы с усилием.</a:t>
            </a:r>
            <a:br>
              <a:rPr lang="ru-RU" altLang="ru-RU" sz="2400" dirty="0"/>
            </a:br>
            <a:endParaRPr lang="ru-RU" sz="2400" dirty="0"/>
          </a:p>
        </p:txBody>
      </p:sp>
      <p:pic>
        <p:nvPicPr>
          <p:cNvPr id="3" name="Picture 7" descr="__205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2492896"/>
            <a:ext cx="6480720" cy="361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5664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800200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 smtClean="0">
                <a:solidFill>
                  <a:schemeClr val="accent2"/>
                </a:solidFill>
              </a:rPr>
              <a:t/>
            </a:r>
            <a:br>
              <a:rPr lang="ru-RU" altLang="ru-RU" sz="2700" b="1" dirty="0" smtClean="0">
                <a:solidFill>
                  <a:schemeClr val="accent2"/>
                </a:solidFill>
              </a:rPr>
            </a:br>
            <a:r>
              <a:rPr lang="ru-RU" altLang="ru-RU" sz="2700" b="1" dirty="0" smtClean="0">
                <a:solidFill>
                  <a:schemeClr val="accent2"/>
                </a:solidFill>
              </a:rPr>
              <a:t>«</a:t>
            </a:r>
            <a:r>
              <a:rPr lang="ru-RU" altLang="ru-RU" sz="2700" b="1" dirty="0">
                <a:solidFill>
                  <a:schemeClr val="accent2"/>
                </a:solidFill>
              </a:rPr>
              <a:t>РАСЧЕСКА</a:t>
            </a:r>
            <a:r>
              <a:rPr lang="ru-RU" altLang="ru-RU" sz="2700" b="1" dirty="0" smtClean="0">
                <a:solidFill>
                  <a:schemeClr val="accent2"/>
                </a:solidFill>
              </a:rPr>
              <a:t>»</a:t>
            </a:r>
            <a:br>
              <a:rPr lang="ru-RU" altLang="ru-RU" sz="27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Упражнение служит элементом массажа губ с помощью зубов, активируем работу нижней и верхней челюстей</a:t>
            </a:r>
            <a:r>
              <a:rPr lang="ru-RU" altLang="ru-RU" sz="2700" dirty="0" smtClean="0"/>
              <a:t>.</a:t>
            </a:r>
            <a:r>
              <a:rPr lang="ru-RU" altLang="ru-RU" sz="2800" dirty="0"/>
              <a:t> Улыбнуться, закусить язык зубами. «Протаскивать» язык между зубами вперёд-назад, как бы «причёсывая» его. Выполнять 3-4 раза</a:t>
            </a:r>
            <a:endParaRPr lang="ru-RU" sz="2700" dirty="0"/>
          </a:p>
        </p:txBody>
      </p:sp>
      <p:pic>
        <p:nvPicPr>
          <p:cNvPr id="3" name="Picture 7" descr="__143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9" b="10657"/>
          <a:stretch>
            <a:fillRect/>
          </a:stretch>
        </p:blipFill>
        <p:spPr bwMode="auto">
          <a:xfrm>
            <a:off x="827584" y="2924944"/>
            <a:ext cx="7056784" cy="307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49069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292894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>
                <a:solidFill>
                  <a:schemeClr val="accent2"/>
                </a:solidFill>
              </a:rPr>
              <a:t>«ЧАШЕЧКА</a:t>
            </a:r>
            <a:r>
              <a:rPr lang="ru-RU" altLang="ru-RU" sz="2400" b="1" dirty="0" smtClean="0">
                <a:solidFill>
                  <a:schemeClr val="accent2"/>
                </a:solidFill>
              </a:rPr>
              <a:t>» </a:t>
            </a:r>
            <a:br>
              <a:rPr lang="ru-RU" altLang="ru-RU" sz="24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Цель упражнения выработать умение делать язык широким, приподнимая его края и удерживая форму чашечки</a:t>
            </a:r>
            <a:r>
              <a:rPr lang="ru-RU" altLang="ru-RU" sz="2400" b="1" dirty="0" smtClean="0"/>
              <a:t/>
            </a:r>
            <a:br>
              <a:rPr lang="ru-RU" altLang="ru-RU" sz="2400" b="1" dirty="0" smtClean="0"/>
            </a:br>
            <a:endParaRPr lang="ru-RU" sz="2400" dirty="0"/>
          </a:p>
        </p:txBody>
      </p:sp>
      <p:pic>
        <p:nvPicPr>
          <p:cNvPr id="3" name="Picture 7" descr="__452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" t="6985" r="2521" b="14417"/>
          <a:stretch>
            <a:fillRect/>
          </a:stretch>
        </p:blipFill>
        <p:spPr bwMode="auto">
          <a:xfrm>
            <a:off x="1475656" y="2348879"/>
            <a:ext cx="6336704" cy="333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733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>
                <a:solidFill>
                  <a:schemeClr val="accent2"/>
                </a:solidFill>
              </a:rPr>
              <a:t>«ВКУСНОЕ ВАРЕНЬЕ</a:t>
            </a:r>
            <a:r>
              <a:rPr lang="ru-RU" altLang="ru-RU" sz="2700" b="1" dirty="0" smtClean="0">
                <a:solidFill>
                  <a:schemeClr val="accent2"/>
                </a:solidFill>
              </a:rPr>
              <a:t>»</a:t>
            </a:r>
            <a:br>
              <a:rPr lang="ru-RU" altLang="ru-RU" sz="27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Цель упражнения - выработать движение широкой передней части языка вверх в положение языка, близкое к форме чашечки пиалы.</a:t>
            </a:r>
            <a:endParaRPr lang="ru-RU" sz="2400" dirty="0"/>
          </a:p>
        </p:txBody>
      </p:sp>
      <p:pic>
        <p:nvPicPr>
          <p:cNvPr id="3" name="Picture 7" descr="__428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04863"/>
            <a:ext cx="6192688" cy="3545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680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>
                <a:solidFill>
                  <a:srgbClr val="FF3300"/>
                </a:solidFill>
              </a:rPr>
              <a:t>«ДЯТЕЛ</a:t>
            </a:r>
            <a:r>
              <a:rPr lang="ru-RU" altLang="ru-RU" sz="2700" b="1" dirty="0" smtClean="0">
                <a:solidFill>
                  <a:srgbClr val="FF3300"/>
                </a:solidFill>
              </a:rPr>
              <a:t>»</a:t>
            </a:r>
            <a:r>
              <a:rPr lang="ru-RU" altLang="ru-RU" sz="2700" dirty="0"/>
              <a:t> </a:t>
            </a:r>
            <a:r>
              <a:rPr lang="ru-RU" altLang="ru-RU" sz="2700" dirty="0" smtClean="0"/>
              <a:t/>
            </a:r>
            <a:br>
              <a:rPr lang="ru-RU" altLang="ru-RU" sz="2700" dirty="0" smtClean="0"/>
            </a:br>
            <a:r>
              <a:rPr lang="ru-RU" altLang="ru-RU" sz="2700" dirty="0" smtClean="0"/>
              <a:t>Рот </a:t>
            </a:r>
            <a:r>
              <a:rPr lang="ru-RU" altLang="ru-RU" sz="2700" dirty="0"/>
              <a:t>широко открыт и слегка растянут в улыбке, язычок в форме «чашечки» поднят вверх: боковые края языка прижаты к верхним коренным зубкам, а передний край  языка поднят за верхние передние зубы к альвеолам. Ребёнок говорит с придыханием Д-Д-Д или Т-Т-Т. Язык «прыгает на бугорках». </a:t>
            </a:r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sz="2400" dirty="0"/>
          </a:p>
        </p:txBody>
      </p:sp>
      <p:pic>
        <p:nvPicPr>
          <p:cNvPr id="3" name="Picture 9" descr="__557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4"/>
          <a:stretch>
            <a:fillRect/>
          </a:stretch>
        </p:blipFill>
        <p:spPr bwMode="auto">
          <a:xfrm>
            <a:off x="1835696" y="3212976"/>
            <a:ext cx="5832648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4034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52928" cy="2016224"/>
          </a:xfrm>
        </p:spPr>
        <p:txBody>
          <a:bodyPr>
            <a:normAutofit fontScale="90000"/>
          </a:bodyPr>
          <a:lstStyle/>
          <a:p>
            <a:r>
              <a:rPr lang="ru-RU" altLang="ru-RU" sz="2700" b="1" dirty="0">
                <a:solidFill>
                  <a:srgbClr val="FF0000"/>
                </a:solidFill>
              </a:rPr>
              <a:t>«ГРИБОК»</a:t>
            </a:r>
            <a:br>
              <a:rPr lang="ru-RU" altLang="ru-RU" sz="2700" b="1" dirty="0">
                <a:solidFill>
                  <a:srgbClr val="FF0000"/>
                </a:solidFill>
              </a:rPr>
            </a:br>
            <a:r>
              <a:rPr lang="ru-RU" altLang="ru-RU" sz="2200" dirty="0" smtClean="0"/>
              <a:t>Родителям. Цель упражнения – выработать подъём языка вверх, растягивая подъязычную уздечку.  Улыбнуться</a:t>
            </a:r>
            <a:r>
              <a:rPr lang="ru-RU" altLang="ru-RU" sz="2200" dirty="0"/>
              <a:t>, открыть рот. Присосать широкий язычок к небу. Это шляпка  гриба, а подъязычная связка- </a:t>
            </a:r>
            <a:r>
              <a:rPr lang="ru-RU" altLang="ru-RU" sz="2200" dirty="0" smtClean="0"/>
              <a:t>ножка. Кончик </a:t>
            </a:r>
            <a:r>
              <a:rPr lang="ru-RU" altLang="ru-RU" sz="2200" dirty="0"/>
              <a:t>языка не должен подворачиваться, губы - в улыбке. Если </a:t>
            </a:r>
            <a:r>
              <a:rPr lang="ru-RU" altLang="ru-RU" sz="2200" dirty="0" smtClean="0"/>
              <a:t>ребенку не </a:t>
            </a:r>
            <a:r>
              <a:rPr lang="ru-RU" altLang="ru-RU" sz="2200" dirty="0"/>
              <a:t>удается присосать язык, то можно пощелкать языком, как в упражнении «Лошадка». В пощелкивании улавливается нужное </a:t>
            </a:r>
            <a:r>
              <a:rPr lang="ru-RU" altLang="ru-RU" sz="2200" dirty="0" smtClean="0"/>
              <a:t>движение </a:t>
            </a:r>
            <a:r>
              <a:rPr lang="ru-RU" altLang="ru-RU" sz="2200" dirty="0"/>
              <a:t>языка.</a:t>
            </a:r>
            <a:br>
              <a:rPr lang="ru-RU" altLang="ru-RU" sz="2200" dirty="0"/>
            </a:br>
            <a:endParaRPr lang="ru-RU" sz="2200" dirty="0"/>
          </a:p>
        </p:txBody>
      </p:sp>
      <p:pic>
        <p:nvPicPr>
          <p:cNvPr id="3" name="Picture 7" descr="__93357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4608512" cy="232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53963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00200"/>
          </a:xfrm>
        </p:spPr>
        <p:txBody>
          <a:bodyPr>
            <a:noAutofit/>
          </a:bodyPr>
          <a:lstStyle/>
          <a:p>
            <a:r>
              <a:rPr lang="ru-RU" altLang="ru-RU" sz="2400" b="1" dirty="0" smtClean="0">
                <a:solidFill>
                  <a:schemeClr val="accent2"/>
                </a:solidFill>
              </a:rPr>
              <a:t>«Лошадка»</a:t>
            </a:r>
            <a:br>
              <a:rPr lang="ru-RU" altLang="ru-RU" sz="2400" b="1" dirty="0" smtClean="0">
                <a:solidFill>
                  <a:schemeClr val="accent2"/>
                </a:solidFill>
              </a:rPr>
            </a:br>
            <a:r>
              <a:rPr lang="ru-RU" altLang="ru-RU" sz="2400" dirty="0" smtClean="0"/>
              <a:t>Родителям. Умение полезно для произнесения звуков </a:t>
            </a:r>
            <a:r>
              <a:rPr lang="en-US" altLang="ru-RU" sz="2400" dirty="0" smtClean="0"/>
              <a:t>{</a:t>
            </a:r>
            <a:r>
              <a:rPr lang="ru-RU" altLang="ru-RU" sz="2400" dirty="0" smtClean="0"/>
              <a:t>р</a:t>
            </a:r>
            <a:r>
              <a:rPr lang="en-US" altLang="ru-RU" sz="2400" dirty="0" smtClean="0"/>
              <a:t>}</a:t>
            </a:r>
            <a:r>
              <a:rPr lang="ru-RU" altLang="ru-RU" sz="2400" dirty="0" smtClean="0"/>
              <a:t>, </a:t>
            </a:r>
            <a:r>
              <a:rPr lang="en-US" altLang="ru-RU" sz="2400" dirty="0" smtClean="0"/>
              <a:t>{</a:t>
            </a:r>
            <a:r>
              <a:rPr lang="ru-RU" altLang="ru-RU" sz="2400" dirty="0" err="1" smtClean="0"/>
              <a:t>р</a:t>
            </a:r>
            <a:r>
              <a:rPr lang="ru-RU" altLang="ru-RU" sz="2400" dirty="0" err="1"/>
              <a:t>ь</a:t>
            </a:r>
            <a:r>
              <a:rPr lang="en-US" altLang="ru-RU" sz="2400" dirty="0" smtClean="0"/>
              <a:t>}</a:t>
            </a:r>
            <a:r>
              <a:rPr lang="ru-RU" altLang="ru-RU" sz="2400" dirty="0" smtClean="0"/>
              <a:t>. Оно укрепляет мышцы языка, отрабатывает подъём языка вверх. Щёлканье должно быть чётким, непохожим на чмоканье.</a:t>
            </a:r>
            <a:r>
              <a:rPr lang="ru-RU" altLang="ru-RU" sz="2400" b="1" dirty="0" smtClean="0">
                <a:solidFill>
                  <a:srgbClr val="0070C0"/>
                </a:solidFill>
              </a:rPr>
              <a:t/>
            </a:r>
            <a:br>
              <a:rPr lang="ru-RU" altLang="ru-RU" sz="2400" b="1" dirty="0" smtClean="0">
                <a:solidFill>
                  <a:srgbClr val="0070C0"/>
                </a:solidFill>
              </a:rPr>
            </a:br>
            <a:endParaRPr lang="ru-RU" sz="2400" dirty="0"/>
          </a:p>
        </p:txBody>
      </p:sp>
      <p:pic>
        <p:nvPicPr>
          <p:cNvPr id="2052" name="Picture 4" descr="https://medru.su/wp-content/uploads/9/5/1/951e12fe02529b9d3a10ef0cf3b62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1"/>
            <a:ext cx="5760640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2446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656184"/>
          </a:xfrm>
        </p:spPr>
        <p:txBody>
          <a:bodyPr/>
          <a:lstStyle/>
          <a:p>
            <a:r>
              <a:rPr lang="ru-RU" dirty="0" smtClean="0">
                <a:solidFill>
                  <a:schemeClr val="accent3"/>
                </a:solidFill>
              </a:rPr>
              <a:t>Спасибо за внимание!</a:t>
            </a:r>
            <a:endParaRPr lang="ru-RU" dirty="0">
              <a:solidFill>
                <a:schemeClr val="accent3"/>
              </a:solidFill>
            </a:endParaRPr>
          </a:p>
        </p:txBody>
      </p:sp>
      <p:pic>
        <p:nvPicPr>
          <p:cNvPr id="4100" name="Picture 4" descr="https://avatars.mds.yandex.net/i?id=1403151d9300c36f69bf8f702a5c92e9-5394584-images-thumbs&amp;ref=rim&amp;n=33&amp;w=200&amp;h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6672"/>
            <a:ext cx="8229600" cy="612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6634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3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766</Words>
  <Application>Microsoft Office PowerPoint</Application>
  <PresentationFormat>Экран (4:3)</PresentationFormat>
  <Paragraphs>174</Paragraphs>
  <Slides>34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Комплекс №1 артикуляционных упражнений  к постановке «свистящих »звуков С,З, Сь, Зь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«Заборчик»  Родителям. Это задание даётся для непроизвольного удержания улыбки  </vt:lpstr>
      <vt:lpstr>«СЛОНИК»  Родителям. Цель упражнения – умение вытягивать губы вперёд и держать в таком положении. Губы и зубы сомкнуты. С напряжением вытянуть губы вперед трубочкой. Удерживать их в таком положении на счет до пяти. </vt:lpstr>
      <vt:lpstr>«КАЧЕЛИ»  Родителям. Цель – выработать умение менять положение языка с постепенным ускорением темпа. Улыбнуться, открыть рот. На счет 1-2 поочередно упираться языком то в верхние, то в нижние зубы. Нижняя челюсть при этом неподвижна. Упражнение важно для звука{Ц}    </vt:lpstr>
      <vt:lpstr>«ЧАСИКИ» Родителям. Цель упражнения- выработать подвижность языка, укрепляя его мышцы, и закрепить пространственную ориентировку правой, левой сторон. Улыбнуться, открыть рот. Кончик языка переводить на счет «раз-два» из одного уголка рта в другой. Нижняя челюсть при этом остается неподвижной. </vt:lpstr>
      <vt:lpstr>«ЧИСТИМ ЗУБКИ» Родителям. Цель укрепления – выработать удерживать кончик языка за нижними зубами Улыбнуться, приоткрыть рот. Кончиком языка «почистить» нижние, затем верхние зубы с внутренней стороны, делая движения языком вправо - влево. Нижняя челюсть при этом не двигается.  </vt:lpstr>
      <vt:lpstr> «МАЛЯР» Родителям. Цель упражнения – отработать подъём языка вверх и его подвижность. Улыбнуться, открыть рот. Широким кончиком языка погладить небо от зубов к горлу. Нижняя челюсть не должна двигаться. </vt:lpstr>
      <vt:lpstr>«КИСКА СЕРДИТСЯ»  Улыбнуться, открыть рот. Кончиком языка упереться в нижние зубы. На счет «раз»- выгнуть язык горкой, упираясь кончиком языка в нижние зубы. На счет «два» вернуться в исходное положение. Кончик языка при этом не должен отрываться от нижних зубов, рот не закрывается </vt:lpstr>
      <vt:lpstr>«БЛИНЧИК» Родителям. Цель упражнения – выработать умение, расслабив мышцы языка, удерживать его широким. Улыбнуться, открыть рот. Положить широкий язык на нижнюю губу. Удерживать в спокойном состоянии на счет до пяти. В этом упражнении важно следить, чтобы нижняя губа не напрягалась и не натягивалась на нижние зубы. </vt:lpstr>
      <vt:lpstr>«МЕСИМ ТЕСТО» Родителям. Цель упражнения улыбнуться, открыть рот, покусать язык зубами та-та-та…; пошлёпать язык губами пя-пя-пя…; закусить язык зубами и протаскивать его сквозь зубы с усилием. </vt:lpstr>
      <vt:lpstr> «РАСЧЕСКА» Родителям. Упражнение служит элементом массажа губ с помощью зубов, активируем работу нижней и верхней челюстей. Улыбнуться, закусить язык зубами. «Протаскивать» язык между зубами вперёд-назад, как бы «причёсывая» его. Выполнять 3-4 раза</vt:lpstr>
      <vt:lpstr>«ЧАШЕЧКА»  Родителям. Цель упражнения выработать умение делать язык широким, приподнимая его края и удерживая форму чашечки </vt:lpstr>
      <vt:lpstr>«ВКУСНОЕ ВАРЕНЬЕ» Родителям. Цель упражнения - выработать движение широкой передней части языка вверх в положение языка, близкое к форме чашечки пиалы.</vt:lpstr>
      <vt:lpstr>«ДЯТЕЛ»  Рот широко открыт и слегка растянут в улыбке, язычок в форме «чашечки» поднят вверх: боковые края языка прижаты к верхним коренным зубкам, а передний край  языка поднят за верхние передние зубы к альвеолам. Ребёнок говорит с придыханием Д-Д-Д или Т-Т-Т. Язык «прыгает на бугорках».  </vt:lpstr>
      <vt:lpstr>«ГРИБОК» Родителям. Цель упражнения – выработать подъём языка вверх, растягивая подъязычную уздечку.  Улыбнуться, открыть рот. Присосать широкий язычок к небу. Это шляпка  гриба, а подъязычная связка- ножка. Кончик языка не должен подворачиваться, губы - в улыбке. Если ребенку не удается присосать язык, то можно пощелкать языком, как в упражнении «Лошадка». В пощелкивании улавливается нужное движение языка. </vt:lpstr>
      <vt:lpstr>«Лошадка» Родителям. Умение полезно для произнесения звуков {р}, {рь}. Оно укрепляет мышцы языка, отрабатывает подъём языка вверх. Щёлканье должно быть чётким, непохожим на чмоканье.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Розы</dc:title>
  <dc:creator>Фокина Лидия Петровна</dc:creator>
  <cp:lastModifiedBy>User</cp:lastModifiedBy>
  <cp:revision>34</cp:revision>
  <dcterms:created xsi:type="dcterms:W3CDTF">2017-02-23T03:11:39Z</dcterms:created>
  <dcterms:modified xsi:type="dcterms:W3CDTF">2022-03-19T18:13:42Z</dcterms:modified>
</cp:coreProperties>
</file>